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34"/>
  </p:notesMasterIdLst>
  <p:sldIdLst>
    <p:sldId id="257" r:id="rId2"/>
    <p:sldId id="277" r:id="rId3"/>
    <p:sldId id="282" r:id="rId4"/>
    <p:sldId id="283" r:id="rId5"/>
    <p:sldId id="284" r:id="rId6"/>
    <p:sldId id="288" r:id="rId7"/>
    <p:sldId id="286" r:id="rId8"/>
    <p:sldId id="287" r:id="rId9"/>
    <p:sldId id="293" r:id="rId10"/>
    <p:sldId id="290" r:id="rId11"/>
    <p:sldId id="266" r:id="rId12"/>
    <p:sldId id="265" r:id="rId13"/>
    <p:sldId id="294" r:id="rId14"/>
    <p:sldId id="295" r:id="rId15"/>
    <p:sldId id="267" r:id="rId16"/>
    <p:sldId id="297" r:id="rId17"/>
    <p:sldId id="296" r:id="rId18"/>
    <p:sldId id="268" r:id="rId19"/>
    <p:sldId id="270" r:id="rId20"/>
    <p:sldId id="272" r:id="rId21"/>
    <p:sldId id="298" r:id="rId22"/>
    <p:sldId id="279" r:id="rId23"/>
    <p:sldId id="299" r:id="rId24"/>
    <p:sldId id="300" r:id="rId25"/>
    <p:sldId id="301" r:id="rId26"/>
    <p:sldId id="281" r:id="rId27"/>
    <p:sldId id="302" r:id="rId28"/>
    <p:sldId id="261" r:id="rId29"/>
    <p:sldId id="303" r:id="rId30"/>
    <p:sldId id="304" r:id="rId31"/>
    <p:sldId id="291" r:id="rId32"/>
    <p:sldId id="29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DCB"/>
    <a:srgbClr val="8E0000"/>
    <a:srgbClr val="52F456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8387" autoAdjust="0"/>
  </p:normalViewPr>
  <p:slideViewPr>
    <p:cSldViewPr>
      <p:cViewPr varScale="1">
        <p:scale>
          <a:sx n="72" d="100"/>
          <a:sy n="72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AA28C3-AA53-4AAD-B431-D8EF9B4648F6}" type="doc">
      <dgm:prSet loTypeId="urn:microsoft.com/office/officeart/2005/8/layout/chevron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BDDB996-D086-4D8F-9FAA-B625E9FECDEA}">
      <dgm:prSet phldrT="[Текст]"/>
      <dgm:spPr/>
      <dgm:t>
        <a:bodyPr/>
        <a:lstStyle/>
        <a:p>
          <a:endParaRPr lang="ru-RU" b="1" dirty="0"/>
        </a:p>
      </dgm:t>
    </dgm:pt>
    <dgm:pt modelId="{99B566C3-9E40-4160-8ECE-B034A2F652F0}" type="parTrans" cxnId="{B8A788CE-C42A-49DB-8C23-A9C95B823618}">
      <dgm:prSet/>
      <dgm:spPr/>
      <dgm:t>
        <a:bodyPr/>
        <a:lstStyle/>
        <a:p>
          <a:endParaRPr lang="ru-RU" b="1"/>
        </a:p>
      </dgm:t>
    </dgm:pt>
    <dgm:pt modelId="{DDB3E2F1-14A2-44CD-A67A-4573135C8BB3}" type="sibTrans" cxnId="{B8A788CE-C42A-49DB-8C23-A9C95B823618}">
      <dgm:prSet/>
      <dgm:spPr/>
      <dgm:t>
        <a:bodyPr/>
        <a:lstStyle/>
        <a:p>
          <a:endParaRPr lang="ru-RU" b="1"/>
        </a:p>
      </dgm:t>
    </dgm:pt>
    <dgm:pt modelId="{66C1416B-3565-4736-A066-2A1C1A8548AE}">
      <dgm:prSet phldrT="[Текст]"/>
      <dgm:spPr/>
      <dgm:t>
        <a:bodyPr/>
        <a:lstStyle/>
        <a:p>
          <a:endParaRPr lang="ru-RU" b="1" dirty="0"/>
        </a:p>
      </dgm:t>
    </dgm:pt>
    <dgm:pt modelId="{1917009D-0CD9-4A02-8F8D-98A5E829B4F9}" type="parTrans" cxnId="{DCEAFF46-D29B-476A-AF85-4688FBAC8B55}">
      <dgm:prSet/>
      <dgm:spPr/>
      <dgm:t>
        <a:bodyPr/>
        <a:lstStyle/>
        <a:p>
          <a:endParaRPr lang="ru-RU" b="1"/>
        </a:p>
      </dgm:t>
    </dgm:pt>
    <dgm:pt modelId="{9947BBFC-1DB6-407A-ADF4-E9BA913C11C3}" type="sibTrans" cxnId="{DCEAFF46-D29B-476A-AF85-4688FBAC8B55}">
      <dgm:prSet/>
      <dgm:spPr/>
      <dgm:t>
        <a:bodyPr/>
        <a:lstStyle/>
        <a:p>
          <a:endParaRPr lang="ru-RU" b="1"/>
        </a:p>
      </dgm:t>
    </dgm:pt>
    <dgm:pt modelId="{49EA345A-3D12-477E-9BB7-F42C76A66CD6}">
      <dgm:prSet phldrT="[Текст]"/>
      <dgm:spPr/>
      <dgm:t>
        <a:bodyPr/>
        <a:lstStyle/>
        <a:p>
          <a:endParaRPr lang="ru-RU" b="1" dirty="0"/>
        </a:p>
      </dgm:t>
    </dgm:pt>
    <dgm:pt modelId="{A4176E20-4593-4A9F-93A3-70CA7490E577}" type="parTrans" cxnId="{5D586E28-572C-4EC1-9519-4A24DF6A5F8A}">
      <dgm:prSet/>
      <dgm:spPr/>
      <dgm:t>
        <a:bodyPr/>
        <a:lstStyle/>
        <a:p>
          <a:endParaRPr lang="ru-RU" b="1"/>
        </a:p>
      </dgm:t>
    </dgm:pt>
    <dgm:pt modelId="{F31FAB36-284C-4F69-B47D-B1BBCA973676}" type="sibTrans" cxnId="{5D586E28-572C-4EC1-9519-4A24DF6A5F8A}">
      <dgm:prSet/>
      <dgm:spPr/>
      <dgm:t>
        <a:bodyPr/>
        <a:lstStyle/>
        <a:p>
          <a:endParaRPr lang="ru-RU" b="1"/>
        </a:p>
      </dgm:t>
    </dgm:pt>
    <dgm:pt modelId="{7C6CE5E5-1330-46D1-B2F3-FA9360EA1F68}">
      <dgm:prSet phldrT="[Текст]"/>
      <dgm:spPr/>
      <dgm:t>
        <a:bodyPr/>
        <a:lstStyle/>
        <a:p>
          <a:endParaRPr lang="ru-RU" b="1" dirty="0"/>
        </a:p>
      </dgm:t>
    </dgm:pt>
    <dgm:pt modelId="{9296F6C6-7341-45A8-862A-E508149F2C26}" type="parTrans" cxnId="{33D7D80B-3C7E-46F9-A15F-2EBAC7C1BA54}">
      <dgm:prSet/>
      <dgm:spPr/>
      <dgm:t>
        <a:bodyPr/>
        <a:lstStyle/>
        <a:p>
          <a:endParaRPr lang="ru-RU" b="1"/>
        </a:p>
      </dgm:t>
    </dgm:pt>
    <dgm:pt modelId="{E149A776-A19E-4464-806A-AEB50D09FCA8}" type="sibTrans" cxnId="{33D7D80B-3C7E-46F9-A15F-2EBAC7C1BA54}">
      <dgm:prSet/>
      <dgm:spPr/>
      <dgm:t>
        <a:bodyPr/>
        <a:lstStyle/>
        <a:p>
          <a:endParaRPr lang="ru-RU" b="1"/>
        </a:p>
      </dgm:t>
    </dgm:pt>
    <dgm:pt modelId="{1E0748A0-A417-4EA0-A54E-B54A463ACAE8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Наш лучший учитель</a:t>
          </a:r>
        </a:p>
        <a:p>
          <a:pPr marL="285750" indent="0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b="1" dirty="0"/>
        </a:p>
      </dgm:t>
    </dgm:pt>
    <dgm:pt modelId="{717F681B-2076-4E26-B54F-0A16C6B837E6}" type="parTrans" cxnId="{4BA817F0-660B-471D-B177-67E8934DB35C}">
      <dgm:prSet/>
      <dgm:spPr/>
      <dgm:t>
        <a:bodyPr/>
        <a:lstStyle/>
        <a:p>
          <a:endParaRPr lang="ru-RU" b="1"/>
        </a:p>
      </dgm:t>
    </dgm:pt>
    <dgm:pt modelId="{3C90466A-DBC3-4AF9-9B73-F84C2E99A082}" type="sibTrans" cxnId="{4BA817F0-660B-471D-B177-67E8934DB35C}">
      <dgm:prSet/>
      <dgm:spPr/>
      <dgm:t>
        <a:bodyPr/>
        <a:lstStyle/>
        <a:p>
          <a:endParaRPr lang="ru-RU" b="1"/>
        </a:p>
      </dgm:t>
    </dgm:pt>
    <dgm:pt modelId="{20B8FBFC-C4C0-4BF1-A1B7-2C1E0933D9F5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Лучший директор школы</a:t>
          </a:r>
        </a:p>
        <a:p>
          <a:pPr marL="228600" indent="0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b="1" dirty="0"/>
        </a:p>
      </dgm:t>
    </dgm:pt>
    <dgm:pt modelId="{42A7403F-BF23-4017-ABA5-6E01DB72C8DD}" type="parTrans" cxnId="{29BA728C-94FA-4BC2-99EB-FB2E448C111C}">
      <dgm:prSet/>
      <dgm:spPr/>
      <dgm:t>
        <a:bodyPr/>
        <a:lstStyle/>
        <a:p>
          <a:endParaRPr lang="ru-RU" b="1"/>
        </a:p>
      </dgm:t>
    </dgm:pt>
    <dgm:pt modelId="{E80E03E3-F312-4A37-82B3-B4BF429B52C7}" type="sibTrans" cxnId="{29BA728C-94FA-4BC2-99EB-FB2E448C111C}">
      <dgm:prSet/>
      <dgm:spPr/>
      <dgm:t>
        <a:bodyPr/>
        <a:lstStyle/>
        <a:p>
          <a:endParaRPr lang="ru-RU" b="1"/>
        </a:p>
      </dgm:t>
    </dgm:pt>
    <dgm:pt modelId="{FAEE992F-A4A9-422D-9854-13C430FE2AA7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Лучший педагог в области ИКТ</a:t>
          </a:r>
        </a:p>
        <a:p>
          <a:pPr marL="228600" indent="0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b="1" dirty="0"/>
        </a:p>
      </dgm:t>
    </dgm:pt>
    <dgm:pt modelId="{5BD5FEC7-810E-45AC-9F0B-D8041ECE209D}" type="parTrans" cxnId="{7C8AC7D3-4B71-4A20-BC83-C2E87D105F9F}">
      <dgm:prSet/>
      <dgm:spPr/>
      <dgm:t>
        <a:bodyPr/>
        <a:lstStyle/>
        <a:p>
          <a:endParaRPr lang="ru-RU" b="1"/>
        </a:p>
      </dgm:t>
    </dgm:pt>
    <dgm:pt modelId="{11D9FD24-4E61-409C-A9C2-E4D28EB54647}" type="sibTrans" cxnId="{7C8AC7D3-4B71-4A20-BC83-C2E87D105F9F}">
      <dgm:prSet/>
      <dgm:spPr/>
      <dgm:t>
        <a:bodyPr/>
        <a:lstStyle/>
        <a:p>
          <a:endParaRPr lang="ru-RU" b="1"/>
        </a:p>
      </dgm:t>
    </dgm:pt>
    <dgm:pt modelId="{6F1BC2E8-36EC-4BC2-AA08-DCB5B122E516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Наш новый учитель</a:t>
          </a:r>
        </a:p>
        <a:p>
          <a:pPr marL="228600" indent="0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b="1" dirty="0"/>
        </a:p>
      </dgm:t>
    </dgm:pt>
    <dgm:pt modelId="{C97CDF64-2056-44E1-B375-CF20507F0791}" type="parTrans" cxnId="{396C9A54-3E02-447D-A714-8B6AACB5A65C}">
      <dgm:prSet/>
      <dgm:spPr/>
      <dgm:t>
        <a:bodyPr/>
        <a:lstStyle/>
        <a:p>
          <a:endParaRPr lang="ru-RU" b="1"/>
        </a:p>
      </dgm:t>
    </dgm:pt>
    <dgm:pt modelId="{C57D655C-16A1-416D-B483-74C34C59CCE6}" type="sibTrans" cxnId="{396C9A54-3E02-447D-A714-8B6AACB5A65C}">
      <dgm:prSet/>
      <dgm:spPr/>
      <dgm:t>
        <a:bodyPr/>
        <a:lstStyle/>
        <a:p>
          <a:endParaRPr lang="ru-RU" b="1"/>
        </a:p>
      </dgm:t>
    </dgm:pt>
    <dgm:pt modelId="{DB1D6B32-25D1-4CE0-8FD4-9D1DFEC37D8D}" type="pres">
      <dgm:prSet presAssocID="{B9AA28C3-AA53-4AAD-B431-D8EF9B4648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61E5B5-9156-428F-AA20-4B3B85B6B0FB}" type="pres">
      <dgm:prSet presAssocID="{1BDDB996-D086-4D8F-9FAA-B625E9FECDEA}" presName="composite" presStyleCnt="0"/>
      <dgm:spPr/>
    </dgm:pt>
    <dgm:pt modelId="{61280AA0-D41C-45CE-A14D-ABC6919B029C}" type="pres">
      <dgm:prSet presAssocID="{1BDDB996-D086-4D8F-9FAA-B625E9FECDEA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3E6BF-EF88-4573-95CA-198A7BD052FD}" type="pres">
      <dgm:prSet presAssocID="{1BDDB996-D086-4D8F-9FAA-B625E9FECDEA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56F37-BC2D-42F3-865E-FA570B56883F}" type="pres">
      <dgm:prSet presAssocID="{DDB3E2F1-14A2-44CD-A67A-4573135C8BB3}" presName="sp" presStyleCnt="0"/>
      <dgm:spPr/>
    </dgm:pt>
    <dgm:pt modelId="{8B1147B9-08F5-4C47-8FBB-2A2E1AB982E4}" type="pres">
      <dgm:prSet presAssocID="{66C1416B-3565-4736-A066-2A1C1A8548AE}" presName="composite" presStyleCnt="0"/>
      <dgm:spPr/>
    </dgm:pt>
    <dgm:pt modelId="{A0087330-EC32-4D35-A009-C37A9D34A2F7}" type="pres">
      <dgm:prSet presAssocID="{66C1416B-3565-4736-A066-2A1C1A8548A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253E19-216E-45F7-AE05-74FF24C9AB24}" type="pres">
      <dgm:prSet presAssocID="{66C1416B-3565-4736-A066-2A1C1A8548A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ABE63E-E0A6-4160-9498-38069262F36A}" type="pres">
      <dgm:prSet presAssocID="{9947BBFC-1DB6-407A-ADF4-E9BA913C11C3}" presName="sp" presStyleCnt="0"/>
      <dgm:spPr/>
    </dgm:pt>
    <dgm:pt modelId="{14BB0E2A-AEE1-4A32-AC2D-877BEFB625BA}" type="pres">
      <dgm:prSet presAssocID="{49EA345A-3D12-477E-9BB7-F42C76A66CD6}" presName="composite" presStyleCnt="0"/>
      <dgm:spPr/>
    </dgm:pt>
    <dgm:pt modelId="{CCBACDD5-D538-4451-91C5-08DCC2000D01}" type="pres">
      <dgm:prSet presAssocID="{49EA345A-3D12-477E-9BB7-F42C76A66CD6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2CD07-28E1-4A24-8F18-A829B3F10AA1}" type="pres">
      <dgm:prSet presAssocID="{49EA345A-3D12-477E-9BB7-F42C76A66CD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EEB8A-3861-443D-96EE-BC732F2F40C4}" type="pres">
      <dgm:prSet presAssocID="{F31FAB36-284C-4F69-B47D-B1BBCA973676}" presName="sp" presStyleCnt="0"/>
      <dgm:spPr/>
    </dgm:pt>
    <dgm:pt modelId="{44D8B105-7B3B-43C0-923B-EDDFE2D81BCD}" type="pres">
      <dgm:prSet presAssocID="{7C6CE5E5-1330-46D1-B2F3-FA9360EA1F68}" presName="composite" presStyleCnt="0"/>
      <dgm:spPr/>
    </dgm:pt>
    <dgm:pt modelId="{2DC454B8-A4ED-48B7-85C1-A0B6ECBAF13A}" type="pres">
      <dgm:prSet presAssocID="{7C6CE5E5-1330-46D1-B2F3-FA9360EA1F6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E7868-6F5E-404B-BFBA-69F421038F92}" type="pres">
      <dgm:prSet presAssocID="{7C6CE5E5-1330-46D1-B2F3-FA9360EA1F6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69931F-3C76-474E-A636-E129C2AA8C6A}" type="presOf" srcId="{6F1BC2E8-36EC-4BC2-AA08-DCB5B122E516}" destId="{F27E7868-6F5E-404B-BFBA-69F421038F92}" srcOrd="0" destOrd="0" presId="urn:microsoft.com/office/officeart/2005/8/layout/chevron2"/>
    <dgm:cxn modelId="{769CFDCB-9871-40E2-964B-9C1F9895B1B9}" type="presOf" srcId="{B9AA28C3-AA53-4AAD-B431-D8EF9B4648F6}" destId="{DB1D6B32-25D1-4CE0-8FD4-9D1DFEC37D8D}" srcOrd="0" destOrd="0" presId="urn:microsoft.com/office/officeart/2005/8/layout/chevron2"/>
    <dgm:cxn modelId="{18C42D4C-6F66-4CCA-8194-D3FFCB6D534A}" type="presOf" srcId="{1BDDB996-D086-4D8F-9FAA-B625E9FECDEA}" destId="{61280AA0-D41C-45CE-A14D-ABC6919B029C}" srcOrd="0" destOrd="0" presId="urn:microsoft.com/office/officeart/2005/8/layout/chevron2"/>
    <dgm:cxn modelId="{33D7D80B-3C7E-46F9-A15F-2EBAC7C1BA54}" srcId="{B9AA28C3-AA53-4AAD-B431-D8EF9B4648F6}" destId="{7C6CE5E5-1330-46D1-B2F3-FA9360EA1F68}" srcOrd="3" destOrd="0" parTransId="{9296F6C6-7341-45A8-862A-E508149F2C26}" sibTransId="{E149A776-A19E-4464-806A-AEB50D09FCA8}"/>
    <dgm:cxn modelId="{396C9A54-3E02-447D-A714-8B6AACB5A65C}" srcId="{7C6CE5E5-1330-46D1-B2F3-FA9360EA1F68}" destId="{6F1BC2E8-36EC-4BC2-AA08-DCB5B122E516}" srcOrd="0" destOrd="0" parTransId="{C97CDF64-2056-44E1-B375-CF20507F0791}" sibTransId="{C57D655C-16A1-416D-B483-74C34C59CCE6}"/>
    <dgm:cxn modelId="{B8A788CE-C42A-49DB-8C23-A9C95B823618}" srcId="{B9AA28C3-AA53-4AAD-B431-D8EF9B4648F6}" destId="{1BDDB996-D086-4D8F-9FAA-B625E9FECDEA}" srcOrd="0" destOrd="0" parTransId="{99B566C3-9E40-4160-8ECE-B034A2F652F0}" sibTransId="{DDB3E2F1-14A2-44CD-A67A-4573135C8BB3}"/>
    <dgm:cxn modelId="{D10BDFBB-CBC0-4FB3-9C07-277CE3B22F16}" type="presOf" srcId="{49EA345A-3D12-477E-9BB7-F42C76A66CD6}" destId="{CCBACDD5-D538-4451-91C5-08DCC2000D01}" srcOrd="0" destOrd="0" presId="urn:microsoft.com/office/officeart/2005/8/layout/chevron2"/>
    <dgm:cxn modelId="{DCEAFF46-D29B-476A-AF85-4688FBAC8B55}" srcId="{B9AA28C3-AA53-4AAD-B431-D8EF9B4648F6}" destId="{66C1416B-3565-4736-A066-2A1C1A8548AE}" srcOrd="1" destOrd="0" parTransId="{1917009D-0CD9-4A02-8F8D-98A5E829B4F9}" sibTransId="{9947BBFC-1DB6-407A-ADF4-E9BA913C11C3}"/>
    <dgm:cxn modelId="{4BA817F0-660B-471D-B177-67E8934DB35C}" srcId="{1BDDB996-D086-4D8F-9FAA-B625E9FECDEA}" destId="{1E0748A0-A417-4EA0-A54E-B54A463ACAE8}" srcOrd="0" destOrd="0" parTransId="{717F681B-2076-4E26-B54F-0A16C6B837E6}" sibTransId="{3C90466A-DBC3-4AF9-9B73-F84C2E99A082}"/>
    <dgm:cxn modelId="{7C8AC7D3-4B71-4A20-BC83-C2E87D105F9F}" srcId="{49EA345A-3D12-477E-9BB7-F42C76A66CD6}" destId="{FAEE992F-A4A9-422D-9854-13C430FE2AA7}" srcOrd="0" destOrd="0" parTransId="{5BD5FEC7-810E-45AC-9F0B-D8041ECE209D}" sibTransId="{11D9FD24-4E61-409C-A9C2-E4D28EB54647}"/>
    <dgm:cxn modelId="{CAA2211C-394C-4329-9A0B-537A12CE5771}" type="presOf" srcId="{1E0748A0-A417-4EA0-A54E-B54A463ACAE8}" destId="{D173E6BF-EF88-4573-95CA-198A7BD052FD}" srcOrd="0" destOrd="0" presId="urn:microsoft.com/office/officeart/2005/8/layout/chevron2"/>
    <dgm:cxn modelId="{4265A4E7-B14C-4929-B2C9-2480DECA0B40}" type="presOf" srcId="{FAEE992F-A4A9-422D-9854-13C430FE2AA7}" destId="{15C2CD07-28E1-4A24-8F18-A829B3F10AA1}" srcOrd="0" destOrd="0" presId="urn:microsoft.com/office/officeart/2005/8/layout/chevron2"/>
    <dgm:cxn modelId="{5D586E28-572C-4EC1-9519-4A24DF6A5F8A}" srcId="{B9AA28C3-AA53-4AAD-B431-D8EF9B4648F6}" destId="{49EA345A-3D12-477E-9BB7-F42C76A66CD6}" srcOrd="2" destOrd="0" parTransId="{A4176E20-4593-4A9F-93A3-70CA7490E577}" sibTransId="{F31FAB36-284C-4F69-B47D-B1BBCA973676}"/>
    <dgm:cxn modelId="{4401B197-53AF-47C1-BEA3-14AD7B730DB6}" type="presOf" srcId="{20B8FBFC-C4C0-4BF1-A1B7-2C1E0933D9F5}" destId="{75253E19-216E-45F7-AE05-74FF24C9AB24}" srcOrd="0" destOrd="0" presId="urn:microsoft.com/office/officeart/2005/8/layout/chevron2"/>
    <dgm:cxn modelId="{29BA728C-94FA-4BC2-99EB-FB2E448C111C}" srcId="{66C1416B-3565-4736-A066-2A1C1A8548AE}" destId="{20B8FBFC-C4C0-4BF1-A1B7-2C1E0933D9F5}" srcOrd="0" destOrd="0" parTransId="{42A7403F-BF23-4017-ABA5-6E01DB72C8DD}" sibTransId="{E80E03E3-F312-4A37-82B3-B4BF429B52C7}"/>
    <dgm:cxn modelId="{0A8BB8FB-2E4F-44AD-AB83-CAE3F753142C}" type="presOf" srcId="{7C6CE5E5-1330-46D1-B2F3-FA9360EA1F68}" destId="{2DC454B8-A4ED-48B7-85C1-A0B6ECBAF13A}" srcOrd="0" destOrd="0" presId="urn:microsoft.com/office/officeart/2005/8/layout/chevron2"/>
    <dgm:cxn modelId="{B39316AB-637D-41B9-976F-1BD04580BFE3}" type="presOf" srcId="{66C1416B-3565-4736-A066-2A1C1A8548AE}" destId="{A0087330-EC32-4D35-A009-C37A9D34A2F7}" srcOrd="0" destOrd="0" presId="urn:microsoft.com/office/officeart/2005/8/layout/chevron2"/>
    <dgm:cxn modelId="{5DB42A6B-6D1A-42AB-B5A5-7C93A44A0CC2}" type="presParOf" srcId="{DB1D6B32-25D1-4CE0-8FD4-9D1DFEC37D8D}" destId="{7361E5B5-9156-428F-AA20-4B3B85B6B0FB}" srcOrd="0" destOrd="0" presId="urn:microsoft.com/office/officeart/2005/8/layout/chevron2"/>
    <dgm:cxn modelId="{6A24AA18-62DD-4B11-9E78-57A93917D4F6}" type="presParOf" srcId="{7361E5B5-9156-428F-AA20-4B3B85B6B0FB}" destId="{61280AA0-D41C-45CE-A14D-ABC6919B029C}" srcOrd="0" destOrd="0" presId="urn:microsoft.com/office/officeart/2005/8/layout/chevron2"/>
    <dgm:cxn modelId="{F947E05E-1F69-47A7-B701-89F56D527665}" type="presParOf" srcId="{7361E5B5-9156-428F-AA20-4B3B85B6B0FB}" destId="{D173E6BF-EF88-4573-95CA-198A7BD052FD}" srcOrd="1" destOrd="0" presId="urn:microsoft.com/office/officeart/2005/8/layout/chevron2"/>
    <dgm:cxn modelId="{AA3FA05F-70FC-4BFB-B025-72C30C3572F9}" type="presParOf" srcId="{DB1D6B32-25D1-4CE0-8FD4-9D1DFEC37D8D}" destId="{D2056F37-BC2D-42F3-865E-FA570B56883F}" srcOrd="1" destOrd="0" presId="urn:microsoft.com/office/officeart/2005/8/layout/chevron2"/>
    <dgm:cxn modelId="{27572543-15DA-4778-A58F-66203157A24B}" type="presParOf" srcId="{DB1D6B32-25D1-4CE0-8FD4-9D1DFEC37D8D}" destId="{8B1147B9-08F5-4C47-8FBB-2A2E1AB982E4}" srcOrd="2" destOrd="0" presId="urn:microsoft.com/office/officeart/2005/8/layout/chevron2"/>
    <dgm:cxn modelId="{AE40A553-5DA9-4506-8F05-75CBF9E4C7B6}" type="presParOf" srcId="{8B1147B9-08F5-4C47-8FBB-2A2E1AB982E4}" destId="{A0087330-EC32-4D35-A009-C37A9D34A2F7}" srcOrd="0" destOrd="0" presId="urn:microsoft.com/office/officeart/2005/8/layout/chevron2"/>
    <dgm:cxn modelId="{317A8DAD-D5CF-4C43-B029-BCCB59FC61F5}" type="presParOf" srcId="{8B1147B9-08F5-4C47-8FBB-2A2E1AB982E4}" destId="{75253E19-216E-45F7-AE05-74FF24C9AB24}" srcOrd="1" destOrd="0" presId="urn:microsoft.com/office/officeart/2005/8/layout/chevron2"/>
    <dgm:cxn modelId="{C913A6C5-F17B-4022-816C-21F8E3FC522F}" type="presParOf" srcId="{DB1D6B32-25D1-4CE0-8FD4-9D1DFEC37D8D}" destId="{B3ABE63E-E0A6-4160-9498-38069262F36A}" srcOrd="3" destOrd="0" presId="urn:microsoft.com/office/officeart/2005/8/layout/chevron2"/>
    <dgm:cxn modelId="{714427D4-610B-48D4-8A51-1A4D4C7060D3}" type="presParOf" srcId="{DB1D6B32-25D1-4CE0-8FD4-9D1DFEC37D8D}" destId="{14BB0E2A-AEE1-4A32-AC2D-877BEFB625BA}" srcOrd="4" destOrd="0" presId="urn:microsoft.com/office/officeart/2005/8/layout/chevron2"/>
    <dgm:cxn modelId="{B7440B9D-8A8F-49CC-ABE4-0A1271F44236}" type="presParOf" srcId="{14BB0E2A-AEE1-4A32-AC2D-877BEFB625BA}" destId="{CCBACDD5-D538-4451-91C5-08DCC2000D01}" srcOrd="0" destOrd="0" presId="urn:microsoft.com/office/officeart/2005/8/layout/chevron2"/>
    <dgm:cxn modelId="{2EC8C475-1270-46DC-8AC8-282E4ECEE08F}" type="presParOf" srcId="{14BB0E2A-AEE1-4A32-AC2D-877BEFB625BA}" destId="{15C2CD07-28E1-4A24-8F18-A829B3F10AA1}" srcOrd="1" destOrd="0" presId="urn:microsoft.com/office/officeart/2005/8/layout/chevron2"/>
    <dgm:cxn modelId="{1F0F188B-A4D5-43F5-8E47-E2ABCF488D84}" type="presParOf" srcId="{DB1D6B32-25D1-4CE0-8FD4-9D1DFEC37D8D}" destId="{931EEB8A-3861-443D-96EE-BC732F2F40C4}" srcOrd="5" destOrd="0" presId="urn:microsoft.com/office/officeart/2005/8/layout/chevron2"/>
    <dgm:cxn modelId="{E7C1BF4B-5B92-4C84-9525-57E9009DDE12}" type="presParOf" srcId="{DB1D6B32-25D1-4CE0-8FD4-9D1DFEC37D8D}" destId="{44D8B105-7B3B-43C0-923B-EDDFE2D81BCD}" srcOrd="6" destOrd="0" presId="urn:microsoft.com/office/officeart/2005/8/layout/chevron2"/>
    <dgm:cxn modelId="{D78D63D4-BA3B-4C3A-9A72-605F797D6005}" type="presParOf" srcId="{44D8B105-7B3B-43C0-923B-EDDFE2D81BCD}" destId="{2DC454B8-A4ED-48B7-85C1-A0B6ECBAF13A}" srcOrd="0" destOrd="0" presId="urn:microsoft.com/office/officeart/2005/8/layout/chevron2"/>
    <dgm:cxn modelId="{DA748097-F6C1-4D9B-9FF7-D03029EA1D28}" type="presParOf" srcId="{44D8B105-7B3B-43C0-923B-EDDFE2D81BCD}" destId="{F27E7868-6F5E-404B-BFBA-69F421038F9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280AA0-D41C-45CE-A14D-ABC6919B029C}">
      <dsp:nvSpPr>
        <dsp:cNvPr id="0" name=""/>
        <dsp:cNvSpPr/>
      </dsp:nvSpPr>
      <dsp:spPr>
        <a:xfrm rot="5400000">
          <a:off x="-149779" y="151189"/>
          <a:ext cx="998527" cy="698969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3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b="1" kern="1200" dirty="0"/>
        </a:p>
      </dsp:txBody>
      <dsp:txXfrm rot="5400000">
        <a:off x="-149779" y="151189"/>
        <a:ext cx="998527" cy="698969"/>
      </dsp:txXfrm>
    </dsp:sp>
    <dsp:sp modelId="{D173E6BF-EF88-4573-95CA-198A7BD052FD}">
      <dsp:nvSpPr>
        <dsp:cNvPr id="0" name=""/>
        <dsp:cNvSpPr/>
      </dsp:nvSpPr>
      <dsp:spPr>
        <a:xfrm rot="5400000">
          <a:off x="3661367" y="-2960986"/>
          <a:ext cx="649043" cy="657383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900" b="1" kern="1200" dirty="0" smtClean="0"/>
            <a:t>Наш лучший учитель</a:t>
          </a:r>
        </a:p>
        <a:p>
          <a:pPr marL="285750" lvl="1" indent="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b="1" kern="1200" dirty="0"/>
        </a:p>
      </dsp:txBody>
      <dsp:txXfrm rot="5400000">
        <a:off x="3661367" y="-2960986"/>
        <a:ext cx="649043" cy="6573838"/>
      </dsp:txXfrm>
    </dsp:sp>
    <dsp:sp modelId="{A0087330-EC32-4D35-A009-C37A9D34A2F7}">
      <dsp:nvSpPr>
        <dsp:cNvPr id="0" name=""/>
        <dsp:cNvSpPr/>
      </dsp:nvSpPr>
      <dsp:spPr>
        <a:xfrm rot="5400000">
          <a:off x="-149779" y="998796"/>
          <a:ext cx="998527" cy="698969"/>
        </a:xfrm>
        <a:prstGeom prst="chevron">
          <a:avLst/>
        </a:prstGeom>
        <a:gradFill rotWithShape="0">
          <a:gsLst>
            <a:gs pos="0">
              <a:schemeClr val="accent3">
                <a:hueOff val="791790"/>
                <a:satOff val="4265"/>
                <a:lumOff val="5817"/>
                <a:alphaOff val="0"/>
                <a:shade val="63000"/>
                <a:satMod val="165000"/>
              </a:schemeClr>
            </a:gs>
            <a:gs pos="30000">
              <a:schemeClr val="accent3">
                <a:hueOff val="791790"/>
                <a:satOff val="4265"/>
                <a:lumOff val="5817"/>
                <a:alphaOff val="0"/>
                <a:shade val="58000"/>
                <a:satMod val="165000"/>
              </a:schemeClr>
            </a:gs>
            <a:gs pos="75000">
              <a:schemeClr val="accent3">
                <a:hueOff val="791790"/>
                <a:satOff val="4265"/>
                <a:lumOff val="5817"/>
                <a:alphaOff val="0"/>
                <a:shade val="30000"/>
                <a:satMod val="175000"/>
              </a:schemeClr>
            </a:gs>
            <a:gs pos="100000">
              <a:schemeClr val="accent3">
                <a:hueOff val="791790"/>
                <a:satOff val="4265"/>
                <a:lumOff val="5817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3">
              <a:hueOff val="791790"/>
              <a:satOff val="4265"/>
              <a:lumOff val="5817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b="1" kern="1200" dirty="0"/>
        </a:p>
      </dsp:txBody>
      <dsp:txXfrm rot="5400000">
        <a:off x="-149779" y="998796"/>
        <a:ext cx="998527" cy="698969"/>
      </dsp:txXfrm>
    </dsp:sp>
    <dsp:sp modelId="{75253E19-216E-45F7-AE05-74FF24C9AB24}">
      <dsp:nvSpPr>
        <dsp:cNvPr id="0" name=""/>
        <dsp:cNvSpPr/>
      </dsp:nvSpPr>
      <dsp:spPr>
        <a:xfrm rot="5400000">
          <a:off x="3661367" y="-2113380"/>
          <a:ext cx="649043" cy="657383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791790"/>
              <a:satOff val="4265"/>
              <a:lumOff val="5817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900" b="1" kern="1200" dirty="0" smtClean="0"/>
            <a:t>Лучший директор школы</a:t>
          </a:r>
        </a:p>
        <a:p>
          <a:pPr marL="228600" lvl="1" indent="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b="1" kern="1200" dirty="0"/>
        </a:p>
      </dsp:txBody>
      <dsp:txXfrm rot="5400000">
        <a:off x="3661367" y="-2113380"/>
        <a:ext cx="649043" cy="6573838"/>
      </dsp:txXfrm>
    </dsp:sp>
    <dsp:sp modelId="{CCBACDD5-D538-4451-91C5-08DCC2000D01}">
      <dsp:nvSpPr>
        <dsp:cNvPr id="0" name=""/>
        <dsp:cNvSpPr/>
      </dsp:nvSpPr>
      <dsp:spPr>
        <a:xfrm rot="5400000">
          <a:off x="-149779" y="1846402"/>
          <a:ext cx="998527" cy="698969"/>
        </a:xfrm>
        <a:prstGeom prst="chevron">
          <a:avLst/>
        </a:prstGeom>
        <a:gradFill rotWithShape="0">
          <a:gsLst>
            <a:gs pos="0">
              <a:schemeClr val="accent3">
                <a:hueOff val="1583580"/>
                <a:satOff val="8529"/>
                <a:lumOff val="11635"/>
                <a:alphaOff val="0"/>
                <a:shade val="63000"/>
                <a:satMod val="165000"/>
              </a:schemeClr>
            </a:gs>
            <a:gs pos="30000">
              <a:schemeClr val="accent3">
                <a:hueOff val="1583580"/>
                <a:satOff val="8529"/>
                <a:lumOff val="11635"/>
                <a:alphaOff val="0"/>
                <a:shade val="58000"/>
                <a:satMod val="165000"/>
              </a:schemeClr>
            </a:gs>
            <a:gs pos="75000">
              <a:schemeClr val="accent3">
                <a:hueOff val="1583580"/>
                <a:satOff val="8529"/>
                <a:lumOff val="11635"/>
                <a:alphaOff val="0"/>
                <a:shade val="30000"/>
                <a:satMod val="175000"/>
              </a:schemeClr>
            </a:gs>
            <a:gs pos="100000">
              <a:schemeClr val="accent3">
                <a:hueOff val="1583580"/>
                <a:satOff val="8529"/>
                <a:lumOff val="11635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3">
              <a:hueOff val="1583580"/>
              <a:satOff val="8529"/>
              <a:lumOff val="11635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b="1" kern="1200" dirty="0"/>
        </a:p>
      </dsp:txBody>
      <dsp:txXfrm rot="5400000">
        <a:off x="-149779" y="1846402"/>
        <a:ext cx="998527" cy="698969"/>
      </dsp:txXfrm>
    </dsp:sp>
    <dsp:sp modelId="{15C2CD07-28E1-4A24-8F18-A829B3F10AA1}">
      <dsp:nvSpPr>
        <dsp:cNvPr id="0" name=""/>
        <dsp:cNvSpPr/>
      </dsp:nvSpPr>
      <dsp:spPr>
        <a:xfrm rot="5400000">
          <a:off x="3661367" y="-1265774"/>
          <a:ext cx="649043" cy="657383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583580"/>
              <a:satOff val="8529"/>
              <a:lumOff val="11635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900" b="1" kern="1200" dirty="0" smtClean="0"/>
            <a:t>Лучший педагог в области ИКТ</a:t>
          </a:r>
        </a:p>
        <a:p>
          <a:pPr marL="228600" lvl="1" indent="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b="1" kern="1200" dirty="0"/>
        </a:p>
      </dsp:txBody>
      <dsp:txXfrm rot="5400000">
        <a:off x="3661367" y="-1265774"/>
        <a:ext cx="649043" cy="6573838"/>
      </dsp:txXfrm>
    </dsp:sp>
    <dsp:sp modelId="{2DC454B8-A4ED-48B7-85C1-A0B6ECBAF13A}">
      <dsp:nvSpPr>
        <dsp:cNvPr id="0" name=""/>
        <dsp:cNvSpPr/>
      </dsp:nvSpPr>
      <dsp:spPr>
        <a:xfrm rot="5400000">
          <a:off x="-149779" y="2694008"/>
          <a:ext cx="998527" cy="698969"/>
        </a:xfrm>
        <a:prstGeom prst="chevron">
          <a:avLst/>
        </a:prstGeom>
        <a:gradFill rotWithShape="0">
          <a:gsLst>
            <a:gs pos="0">
              <a:schemeClr val="accent3">
                <a:hueOff val="2375370"/>
                <a:satOff val="12794"/>
                <a:lumOff val="17452"/>
                <a:alphaOff val="0"/>
                <a:shade val="63000"/>
                <a:satMod val="165000"/>
              </a:schemeClr>
            </a:gs>
            <a:gs pos="30000">
              <a:schemeClr val="accent3">
                <a:hueOff val="2375370"/>
                <a:satOff val="12794"/>
                <a:lumOff val="17452"/>
                <a:alphaOff val="0"/>
                <a:shade val="58000"/>
                <a:satMod val="165000"/>
              </a:schemeClr>
            </a:gs>
            <a:gs pos="75000">
              <a:schemeClr val="accent3">
                <a:hueOff val="2375370"/>
                <a:satOff val="12794"/>
                <a:lumOff val="17452"/>
                <a:alphaOff val="0"/>
                <a:shade val="30000"/>
                <a:satMod val="175000"/>
              </a:schemeClr>
            </a:gs>
            <a:gs pos="100000">
              <a:schemeClr val="accent3">
                <a:hueOff val="2375370"/>
                <a:satOff val="12794"/>
                <a:lumOff val="17452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3">
              <a:hueOff val="2375370"/>
              <a:satOff val="12794"/>
              <a:lumOff val="17452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b="1" kern="1200" dirty="0"/>
        </a:p>
      </dsp:txBody>
      <dsp:txXfrm rot="5400000">
        <a:off x="-149779" y="2694008"/>
        <a:ext cx="998527" cy="698969"/>
      </dsp:txXfrm>
    </dsp:sp>
    <dsp:sp modelId="{F27E7868-6F5E-404B-BFBA-69F421038F92}">
      <dsp:nvSpPr>
        <dsp:cNvPr id="0" name=""/>
        <dsp:cNvSpPr/>
      </dsp:nvSpPr>
      <dsp:spPr>
        <a:xfrm rot="5400000">
          <a:off x="3661367" y="-418168"/>
          <a:ext cx="649043" cy="657383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375370"/>
              <a:satOff val="12794"/>
              <a:lumOff val="17452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900" b="1" kern="1200" dirty="0" smtClean="0"/>
            <a:t>Наш новый учитель</a:t>
          </a:r>
        </a:p>
        <a:p>
          <a:pPr marL="228600" lvl="1" indent="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b="1" kern="1200" dirty="0"/>
        </a:p>
      </dsp:txBody>
      <dsp:txXfrm rot="5400000">
        <a:off x="3661367" y="-418168"/>
        <a:ext cx="649043" cy="65738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BDAAD-11AA-4DCA-B224-B3FA5806204D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72B13-8E19-4C64-95FA-2718B5D603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5376F96-7608-49E9-B9B7-5EE21074249B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648DB-434C-47DF-A1AE-69915B42D097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21DD-5E85-4B13-8A8B-748D7E43935E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9F4EA5-25DC-4DC7-92A8-A258EF864663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A161695-0373-488D-B391-D957B06B899C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6892C-F75E-46EE-8AB3-C9215369CC57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3D0DD-EE69-4DFF-A8CE-CF78A8971938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502B0C-93DB-4D98-99F6-D6C00AAE4A8C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21ABE-3097-4D77-A657-E50AD415F98F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DC230D0-DF78-4777-9931-C1586F98A09D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71328A-32A7-44A6-8946-A6777010A077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AC6CEA7-1A67-4AE3-8736-BBDD72ECFABF}" type="datetime1">
              <a:rPr lang="ru-RU" smtClean="0"/>
              <a:pPr/>
              <a:t>23.12.2013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E3FF81-3294-4DFD-BC5F-1019F8D2F4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324328" cy="3933056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/>
            <a:r>
              <a:rPr lang="ru-RU" sz="3600" cap="none" dirty="0" smtClean="0">
                <a:ln w="50800"/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>Об итогах выполнения территориального Соглашения между Управлением образования и Советами профсоюзных организаций </a:t>
            </a:r>
            <a:r>
              <a:rPr lang="ru-RU" sz="3600" cap="none" dirty="0" err="1" smtClean="0">
                <a:ln w="50800"/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>АМР</a:t>
            </a:r>
            <a:r>
              <a:rPr lang="ru-RU" sz="3600" cap="none" dirty="0" smtClean="0">
                <a:ln w="50800"/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> на </a:t>
            </a:r>
            <a:r>
              <a:rPr lang="ru-RU" sz="3600" cap="none" dirty="0" err="1" smtClean="0">
                <a:ln w="50800"/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>2011-2013гг</a:t>
            </a:r>
            <a:r>
              <a:rPr lang="ru-RU" sz="3600" cap="none" dirty="0" smtClean="0">
                <a:ln w="50800"/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3600" cap="none" dirty="0">
              <a:ln w="50800"/>
              <a:solidFill>
                <a:srgbClr val="8E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4869160"/>
            <a:ext cx="6748264" cy="1371600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/>
            <a:r>
              <a:rPr lang="ru-RU" sz="2400" dirty="0" smtClean="0">
                <a:ln w="50800"/>
                <a:solidFill>
                  <a:srgbClr val="8E0000"/>
                </a:solidFill>
                <a:latin typeface="Book Antiqua" pitchFamily="18" charset="0"/>
              </a:rPr>
              <a:t>Начальник Управления образования</a:t>
            </a:r>
          </a:p>
          <a:p>
            <a:pPr algn="r"/>
            <a:r>
              <a:rPr lang="ru-RU" sz="2400" dirty="0" smtClean="0">
                <a:ln w="50800"/>
                <a:solidFill>
                  <a:srgbClr val="8E0000"/>
                </a:solidFill>
                <a:latin typeface="Book Antiqua" pitchFamily="18" charset="0"/>
              </a:rPr>
              <a:t>Альметьевского муниципального района </a:t>
            </a:r>
          </a:p>
          <a:p>
            <a:pPr algn="r"/>
            <a:r>
              <a:rPr lang="ru-RU" sz="2400" dirty="0" smtClean="0">
                <a:ln w="50800"/>
                <a:solidFill>
                  <a:srgbClr val="8E0000"/>
                </a:solidFill>
                <a:latin typeface="Book Antiqua" pitchFamily="18" charset="0"/>
              </a:rPr>
              <a:t>Р.М.Ганиев</a:t>
            </a:r>
            <a:endParaRPr lang="ru-RU" sz="2400" dirty="0">
              <a:ln w="50800"/>
              <a:solidFill>
                <a:srgbClr val="8E0000"/>
              </a:solidFill>
              <a:latin typeface="Book Antiqua" pitchFamily="18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403648" y="4293096"/>
            <a:ext cx="7620000" cy="76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784648" y="4369296"/>
            <a:ext cx="7239000" cy="76200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48680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Внедрение программы в АМР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три года: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628800"/>
          <a:ext cx="8928991" cy="402336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309884"/>
                <a:gridCol w="3530876"/>
                <a:gridCol w="2088231"/>
              </a:tblGrid>
              <a:tr h="300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 w="1905"/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2013</a:t>
                      </a:r>
                      <a:endParaRPr lang="ru-RU" sz="2400" b="1" i="0" cap="none" spc="0" dirty="0">
                        <a:ln w="1905"/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 w="1905"/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2014</a:t>
                      </a:r>
                      <a:endParaRPr lang="ru-RU" sz="2400" b="1" i="0" cap="none" spc="0" dirty="0">
                        <a:ln w="1905"/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 w="1905"/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2015</a:t>
                      </a:r>
                      <a:endParaRPr lang="ru-RU" sz="2400" b="1" i="0" cap="none" spc="0" dirty="0">
                        <a:ln w="1905"/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3003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№16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Лицей № 2</a:t>
                      </a:r>
                      <a:endParaRPr lang="ru-RU" sz="2000" b="1" cap="none" spc="0" dirty="0">
                        <a:ln w="1905"/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Гимназия №1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Гимназия №5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№20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№24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Абдрахмановская СОШ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№10</a:t>
                      </a:r>
                      <a:endParaRPr lang="ru-RU" sz="2000" b="1" i="0" cap="none" spc="0" dirty="0">
                        <a:ln w="1905"/>
                        <a:solidFill>
                          <a:srgbClr val="00206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Лицей </a:t>
                      </a:r>
                      <a:r>
                        <a:rPr lang="ru-RU" sz="2000" b="1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№ 1</a:t>
                      </a:r>
                      <a:endParaRPr lang="ru-RU" sz="2000" b="1" cap="none" spc="0" dirty="0">
                        <a:ln w="1905"/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Н.М</a:t>
                      </a:r>
                      <a:r>
                        <a:rPr lang="ru-RU" sz="2000" b="1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. № 2</a:t>
                      </a:r>
                      <a:endParaRPr lang="ru-RU" sz="2000" b="1" cap="none" spc="0" dirty="0">
                        <a:ln w="1905"/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№23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№17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 №1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Р</a:t>
                      </a:r>
                      <a:r>
                        <a:rPr lang="ru-RU" sz="2000" b="1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. </a:t>
                      </a:r>
                      <a:r>
                        <a:rPr lang="ru-RU" sz="2000" b="1" cap="none" spc="0" dirty="0" err="1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Акташская</a:t>
                      </a:r>
                      <a:r>
                        <a:rPr lang="ru-RU" sz="2000" b="1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</a:t>
                      </a: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СОШ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 err="1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Старомихайловская</a:t>
                      </a: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СОШ</a:t>
                      </a:r>
                      <a:endParaRPr lang="ru-RU" sz="2000" b="1" i="0" cap="none" spc="0" dirty="0">
                        <a:ln w="1905"/>
                        <a:solidFill>
                          <a:srgbClr val="00206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Все остальные школы</a:t>
                      </a:r>
                      <a:endParaRPr lang="ru-RU" sz="2000" b="1" i="0" cap="none" spc="0" dirty="0">
                        <a:ln w="1905"/>
                        <a:solidFill>
                          <a:srgbClr val="00206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2276872"/>
            <a:ext cx="7920880" cy="2597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Постановление </a:t>
            </a:r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КабМин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РТ от 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24 августа 2010 г. № 678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"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Об условиях оплаты труда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работников государственных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Учреждений Республики 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Татарстан"</a:t>
            </a:r>
          </a:p>
        </p:txBody>
      </p:sp>
      <p:pic>
        <p:nvPicPr>
          <p:cNvPr id="3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7016" y="1340768"/>
            <a:ext cx="8856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Постановление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КабМин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РТ от 30 января 2013 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г. № 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49 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fontAlgn="base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"О внесении изменений в постановление </a:t>
            </a:r>
          </a:p>
          <a:p>
            <a:pPr algn="ctr" fontAlgn="base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КМ РТ от 24.08.2010 № 674 «О размере тарифной ставки (оклада) первого разряда, минимальных базовых окладов (должностных окладов) работников государственных учреждений </a:t>
            </a:r>
          </a:p>
          <a:p>
            <a:pPr algn="ctr" fontAlgn="base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Республики Татарстан»"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51520" y="4581128"/>
            <a:ext cx="858964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dirty="0" smtClean="0">
                <a:solidFill>
                  <a:srgbClr val="FF0000"/>
                </a:solidFill>
              </a:rPr>
              <a:t>4611 </a:t>
            </a:r>
            <a:r>
              <a:rPr lang="ru-RU" sz="4400" dirty="0" err="1" smtClean="0">
                <a:solidFill>
                  <a:srgbClr val="FF0000"/>
                </a:solidFill>
              </a:rPr>
              <a:t>руб</a:t>
            </a:r>
            <a:r>
              <a:rPr lang="ru-RU" sz="4400" dirty="0" smtClean="0">
                <a:solidFill>
                  <a:srgbClr val="FF0000"/>
                </a:solidFill>
              </a:rPr>
              <a:t>                     5205 </a:t>
            </a:r>
            <a:r>
              <a:rPr lang="ru-RU" sz="4400" dirty="0" err="1" smtClean="0">
                <a:solidFill>
                  <a:srgbClr val="FF0000"/>
                </a:solidFill>
              </a:rPr>
              <a:t>руб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419872" y="5013176"/>
            <a:ext cx="2592288" cy="36004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3863804"/>
              </p:ext>
            </p:extLst>
          </p:nvPr>
        </p:nvGraphicFramePr>
        <p:xfrm>
          <a:off x="932535" y="2636912"/>
          <a:ext cx="727893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9465"/>
                <a:gridCol w="363946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Наименование должности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Средняя заработная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плата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АУП +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УВП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14 тыс. 500 рублей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Педагогические работники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20 тыс. рублей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Тех персонал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6 тыс. рублей 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Кухонные работники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5 тыс.900 рублей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43608" y="548680"/>
            <a:ext cx="6912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Средняя зарплата работников дошкольных образовательных учреждений на 16 декабря 2013 года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6018097"/>
              </p:ext>
            </p:extLst>
          </p:nvPr>
        </p:nvGraphicFramePr>
        <p:xfrm>
          <a:off x="932535" y="2636912"/>
          <a:ext cx="727893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9465"/>
                <a:gridCol w="363946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Наименование должности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Средняя заработная плата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АУП +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УВП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29 тыс. 100 рублей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Педагогические работники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27 тыс. 700 рублей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Тех персонал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6 тыс. 100 рублей 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Кухонные работники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6 тыс.100 рублей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43608" y="548680"/>
            <a:ext cx="6912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Средняя зарплата работников образовательных учреждений 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на 16 декабря 2013 года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276872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Постановление </a:t>
            </a:r>
            <a:r>
              <a:rPr lang="ru-RU" sz="28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КабМин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РТ от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19.10.2011 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года №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869 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«Об увеличении оплаты труда работников государственных учреждений РТ» </a:t>
            </a:r>
          </a:p>
        </p:txBody>
      </p:sp>
      <p:pic>
        <p:nvPicPr>
          <p:cNvPr id="3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276872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Постановление </a:t>
            </a:r>
            <a:r>
              <a:rPr lang="ru-RU" sz="28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КабМин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РТ от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09.02.2013 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года №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84 «О признании утратившими силу отдельных постановлений КМ РТ» 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276872"/>
            <a:ext cx="8640960" cy="195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Постановление </a:t>
            </a:r>
            <a:r>
              <a:rPr lang="ru-RU" sz="28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КабМин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РТ от 30.09.2013 года № 693 «Об увеличении оплаты труда работников государственных учреждений РТ» </a:t>
            </a:r>
          </a:p>
        </p:txBody>
      </p:sp>
      <p:pic>
        <p:nvPicPr>
          <p:cNvPr id="3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4523081"/>
              </p:ext>
            </p:extLst>
          </p:nvPr>
        </p:nvGraphicFramePr>
        <p:xfrm>
          <a:off x="539552" y="332656"/>
          <a:ext cx="8208912" cy="614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1728192"/>
                <a:gridCol w="1584176"/>
                <a:gridCol w="2520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должность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1.12.2012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1.01.2013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1.10.2013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уборщик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производственных помещений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5489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5489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5795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дворник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5239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5257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5546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гардеробщик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5239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5257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5546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кладовщик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5266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5266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5530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кастелянша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5266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5266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5530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машинист по стирке белья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5992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6003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6159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рабочий по обслуживанию зданий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5344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5344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5700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повар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5895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5895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6161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подсобный рабочий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5449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5472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5783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водитель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5550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5550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5830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сторож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5790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5975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6006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шеф-повар (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зав.производством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6485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6492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6620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3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5103440"/>
          </a:xfrm>
        </p:spPr>
        <p:txBody>
          <a:bodyPr>
            <a:noAutofit/>
          </a:bodyPr>
          <a:lstStyle/>
          <a:p>
            <a:pPr algn="ctr"/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Всего </a:t>
            </a:r>
            <a:r>
              <a:rPr lang="ru-RU" sz="2800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447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кухонных работников в школах и детских </a:t>
            </a:r>
            <a:r>
              <a:rPr lang="ru-RU" sz="2800" b="1" cap="none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садах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b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cap="none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b="1" cap="none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298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поваров:</a:t>
            </a:r>
            <a:b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118 - в </a:t>
            </a:r>
            <a:r>
              <a:rPr lang="ru-RU" sz="2800" b="1" cap="none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школах, 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180 - в 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садах;</a:t>
            </a:r>
            <a:b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149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cap="none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подсобных 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рабочих: </a:t>
            </a:r>
            <a:b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60 - </a:t>
            </a:r>
            <a:r>
              <a:rPr lang="ru-RU" sz="2800" b="1" cap="none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школах, 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89 - </a:t>
            </a:r>
            <a:r>
              <a:rPr lang="ru-RU" sz="2800" b="1" cap="none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садах. </a:t>
            </a:r>
            <a:b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800" b="1" cap="none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1052736"/>
            <a:ext cx="79208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28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декабря 2010 года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– Соглашение между Управлением образования и Советами профсоюзных организаций </a:t>
            </a:r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АМР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на 2011-2013 годы</a:t>
            </a:r>
          </a:p>
          <a:p>
            <a:pPr algn="ctr">
              <a:defRPr/>
            </a:pPr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28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февраля 2011 года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– Соглашение между Дошкольными образовательными учреждениями и Советами профсоюзных организаций </a:t>
            </a:r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АМР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на 2011-2013 годы</a:t>
            </a:r>
          </a:p>
          <a:p>
            <a:pPr algn="ctr">
              <a:defRPr/>
            </a:pPr>
            <a:endParaRPr lang="ru-RU" sz="28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2146250"/>
          </a:xfrm>
        </p:spPr>
        <p:txBody>
          <a:bodyPr>
            <a:normAutofit/>
          </a:bodyPr>
          <a:lstStyle/>
          <a:p>
            <a:pPr algn="ctr"/>
            <a:r>
              <a:rPr lang="ru-RU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Вакансия:</a:t>
            </a:r>
            <a:br>
              <a:rPr lang="ru-RU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по должности «повар» - 33 человека;</a:t>
            </a:r>
            <a:r>
              <a:rPr lang="ru-RU" b="1" cap="none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cap="none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«подсобный рабочий» - 6 человек.</a:t>
            </a:r>
            <a:endParaRPr lang="ru-RU" b="1" cap="none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722270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Средняя </a:t>
            </a:r>
            <a:r>
              <a:rPr lang="ru-RU" sz="3600" dirty="0"/>
              <a:t>заработная плата </a:t>
            </a:r>
            <a:r>
              <a:rPr lang="ru-RU" sz="3600" dirty="0" smtClean="0"/>
              <a:t>кухонных работников составляет </a:t>
            </a:r>
          </a:p>
          <a:p>
            <a:pPr algn="ctr"/>
            <a:r>
              <a:rPr lang="ru-RU" sz="3600" b="1" dirty="0" smtClean="0"/>
              <a:t>5 </a:t>
            </a:r>
            <a:r>
              <a:rPr lang="ru-RU" sz="3600" b="1" dirty="0"/>
              <a:t>тыс</a:t>
            </a:r>
            <a:r>
              <a:rPr lang="ru-RU" sz="3600" b="1" dirty="0" smtClean="0"/>
              <a:t>. 900 </a:t>
            </a:r>
            <a:r>
              <a:rPr lang="ru-RU" sz="3600" b="1" dirty="0"/>
              <a:t>рублей</a:t>
            </a:r>
          </a:p>
        </p:txBody>
      </p:sp>
      <p:pic>
        <p:nvPicPr>
          <p:cNvPr id="5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214625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На основании распоряжения Правительства РТ от 30.09.2013 года № 1764-р уменьшен размер субсидий</a:t>
            </a:r>
            <a:endParaRPr lang="ru-RU" b="1" cap="none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548680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8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Грантовые</a:t>
            </a:r>
            <a:r>
              <a:rPr lang="ru-RU" sz="2800" b="1" dirty="0" smtClean="0">
                <a:solidFill>
                  <a:srgbClr val="8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проекты</a:t>
            </a:r>
            <a:endParaRPr lang="ru-RU" sz="2800" b="1" dirty="0">
              <a:solidFill>
                <a:srgbClr val="8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22</a:t>
            </a:fld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899592" y="1196752"/>
          <a:ext cx="7272808" cy="3544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63688" y="5085184"/>
            <a:ext cx="51125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700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- приняли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участие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282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– обладатели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грантов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548680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Аттестация педагогических работников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484784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усовершенствована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нормативно-правовая база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;</a:t>
            </a:r>
          </a:p>
          <a:p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изменен порядок аттестации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;</a:t>
            </a:r>
          </a:p>
          <a:p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аттестационное компьютерное тестирование для педагогических работников переведено в режим </a:t>
            </a:r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Интернет-технологий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в системе «Информационное образование в РТ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»</a:t>
            </a:r>
          </a:p>
          <a:p>
            <a:pPr>
              <a:buFontTx/>
              <a:buChar char="-"/>
            </a:pP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тестирование учителей в формате ЕГЭ</a:t>
            </a: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548680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Аттестация педагогических работников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412776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Прошли тесты –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595 человек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(аттестуемые учителя)</a:t>
            </a:r>
          </a:p>
          <a:p>
            <a:pPr>
              <a:buFontTx/>
              <a:buChar char="-"/>
            </a:pP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Средни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й показатель профессионального тестирования повысился до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83 баллов</a:t>
            </a:r>
          </a:p>
          <a:p>
            <a:pPr>
              <a:buFontTx/>
              <a:buChar char="-"/>
            </a:pP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Воспользовались профсоюзными льготами и прошли аттестацию в упрощенной форме –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751 работник</a:t>
            </a:r>
          </a:p>
          <a:p>
            <a:pPr>
              <a:buFontTx/>
              <a:buChar char="-"/>
            </a:pP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На сегодняшний день аттестовано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1618 педагогических работников </a:t>
            </a: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548680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Аттестация педагогических работников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1556792"/>
            <a:ext cx="7128792" cy="369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2014 году 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процедуры аттестации педагогических работников будут полностью переведены в безбумажный вариант</a:t>
            </a:r>
            <a:endParaRPr lang="ru-RU" sz="32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412776"/>
            <a:ext cx="85334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400" b="1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Постановление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КабМин</a:t>
            </a:r>
            <a:r>
              <a:rPr lang="ru-RU" sz="2400" b="1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РТ от 30 апреля 2008 </a:t>
            </a:r>
            <a:r>
              <a:rPr lang="ru-RU" sz="2400" b="1" dirty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г. № </a:t>
            </a:r>
            <a:r>
              <a:rPr lang="ru-RU" sz="2400" b="1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279 </a:t>
            </a:r>
            <a:endParaRPr lang="ru-RU" sz="2400" b="1" dirty="0">
              <a:ln w="1905"/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ru-RU" sz="2400" b="1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 </a:t>
            </a:r>
            <a:r>
              <a:rPr lang="ru-RU" sz="2400" b="1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введении нормативного финансирования дошкольных образовательных учреждений Республики </a:t>
            </a:r>
            <a:r>
              <a:rPr lang="ru-RU" sz="2400" b="1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Татарстан»</a:t>
            </a:r>
          </a:p>
          <a:p>
            <a:pPr algn="ctr" fontAlgn="base">
              <a:lnSpc>
                <a:spcPct val="150000"/>
              </a:lnSpc>
            </a:pPr>
            <a:endParaRPr lang="ru-RU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fontAlgn="base">
              <a:lnSpc>
                <a:spcPct val="150000"/>
              </a:lnSpc>
            </a:pPr>
            <a:endParaRPr lang="ru-RU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Сокращена 161 единица воспитателя.</a:t>
            </a:r>
          </a:p>
          <a:p>
            <a:pPr algn="ctr" fontAlgn="base">
              <a:lnSpc>
                <a:spcPct val="150000"/>
              </a:lnSpc>
            </a:pP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Сокращены с постановкой на учет в Центре занятости – 35 человек</a:t>
            </a:r>
            <a:endParaRPr lang="ru-RU" sz="2400" b="1" dirty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988840"/>
            <a:ext cx="8533456" cy="2482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2011 по 2013 </a:t>
            </a:r>
            <a:r>
              <a:rPr lang="ru-RU" sz="3600" b="1" dirty="0" err="1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гг</a:t>
            </a:r>
            <a:r>
              <a:rPr lang="ru-RU" sz="3600" b="1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ДТП с участием детей пострадало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детей школьного возраста</a:t>
            </a:r>
            <a:endParaRPr lang="ru-RU" sz="3600" b="1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620688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существлен комплекс мероприятий:</a:t>
            </a:r>
            <a:endParaRPr lang="ru-RU" sz="2800" b="1" dirty="0" smtClean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области обучения по охране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труда:</a:t>
            </a:r>
          </a:p>
          <a:p>
            <a:pPr marL="514350" indent="-514350" algn="ctr"/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Обучение и проверка знаний по охране труда – 67 членов совместного труда по охране труда школ</a:t>
            </a:r>
          </a:p>
          <a:p>
            <a:pPr marL="514350" indent="-514350"/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Обучение пожарно-техническому минимуму – 80 руководителей школ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620688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существлен комплекс мероприятий:</a:t>
            </a:r>
            <a:endParaRPr lang="ru-RU" sz="2800" b="1" dirty="0" smtClean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>
              <a:buFontTx/>
              <a:buChar char="-"/>
            </a:pP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области материально-технического обеспечения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мероприятий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:</a:t>
            </a:r>
          </a:p>
          <a:p>
            <a:pPr marL="514350" indent="-514350"/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Аттестация рабочих мест по условиям труда в 4 городских школах </a:t>
            </a:r>
          </a:p>
          <a:p>
            <a:pPr marL="514350" indent="-514350"/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Закупка спецодежды для работников столовых</a:t>
            </a:r>
          </a:p>
          <a:p>
            <a:pPr marL="514350" indent="-514350"/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Получение нового оборудования для школьных столовых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1052736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Введены в действие новые школы:</a:t>
            </a:r>
            <a:endParaRPr lang="ru-RU" sz="2800" b="1" dirty="0" smtClean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МБОО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СОШ № 25 им. 70-летия нефти Татарстана;</a:t>
            </a:r>
          </a:p>
          <a:p>
            <a:pPr marL="514350" indent="-514350"/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пристрой </a:t>
            </a:r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Тайсугановской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ООШ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620688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существлен комплекс мероприятий:</a:t>
            </a:r>
            <a:endParaRPr lang="ru-RU" sz="2800" b="1" dirty="0" smtClean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области пожарной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безопасности:</a:t>
            </a:r>
          </a:p>
          <a:p>
            <a:pPr marL="514350" indent="-514350">
              <a:buFontTx/>
              <a:buChar char="-"/>
            </a:pP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Ремонт систем электроснабжения </a:t>
            </a:r>
          </a:p>
          <a:p>
            <a:pPr marL="514350" indent="-514350"/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Перезарядка огнетушителей, огнезащитная обработка сгораемых конструкций чердачных помещений, установка противопожарных дверей </a:t>
            </a:r>
          </a:p>
          <a:p>
            <a:pPr marL="514350" indent="-514350"/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Проведение сотрудникам ОУ медосмотров в АКВД и АПТД</a:t>
            </a: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196752"/>
            <a:ext cx="8533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Постановление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КабМин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РТ от 30 декабря 2004 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г. № 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584 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 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негосударственном пенсионном обеспечении отдельных работников бюджетной сферы 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РТ»</a:t>
            </a:r>
          </a:p>
          <a:p>
            <a:pPr algn="ctr" fontAlgn="base">
              <a:lnSpc>
                <a:spcPct val="150000"/>
              </a:lnSpc>
            </a:pPr>
            <a:endParaRPr lang="ru-RU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fontAlgn="base">
              <a:lnSpc>
                <a:spcPct val="150000"/>
              </a:lnSpc>
            </a:pPr>
            <a:endParaRPr lang="ru-RU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настоящее время дополнительную негосударственную пенсию получают - </a:t>
            </a: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251 работник</a:t>
            </a:r>
            <a:endParaRPr lang="ru-RU" sz="2400" b="1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2708920"/>
            <a:ext cx="8533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Спасибо за внимание! </a:t>
            </a:r>
          </a:p>
          <a:p>
            <a:pPr algn="ctr" fontAlgn="base"/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188640"/>
            <a:ext cx="842493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Капитальный ремонт:</a:t>
            </a:r>
          </a:p>
          <a:p>
            <a:pPr marL="514350" indent="-514350" algn="ctr"/>
            <a:endParaRPr lang="ru-RU" sz="1400" b="1" dirty="0" smtClean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Республиканский бюджет: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Нижнемактаминская СОШ № 1;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Нижнемактаминская СОШ № 2;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</a:t>
            </a:r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Русско-Акташская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СОШ;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СОШ № 11;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СОШ № 13;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СОШ № 1;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СОШ № 6;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СОШ № 9;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СОШ № 15;</a:t>
            </a:r>
          </a:p>
          <a:p>
            <a:pPr marL="514350" indent="-514350">
              <a:buFontTx/>
              <a:buChar char="-"/>
            </a:pPr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ГБОУ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АСКОШ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№ 19 </a:t>
            </a:r>
            <a:r>
              <a:rPr lang="en-US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VIII 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вида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indent="-514350">
              <a:buFontTx/>
              <a:buChar char="-"/>
            </a:pPr>
            <a:endParaRPr lang="ru-RU" sz="1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Средства </a:t>
            </a:r>
            <a:r>
              <a:rPr lang="ru-RU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ОАО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«</a:t>
            </a:r>
            <a:r>
              <a:rPr lang="ru-RU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Татнефть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»: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Нижнемактаминская СОШ № 1;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Нижнемактаминская СОШ № 2;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</a:t>
            </a:r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Новонадыровская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</a:t>
            </a:r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Старо-Суркинская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СОШ;</a:t>
            </a:r>
          </a:p>
          <a:p>
            <a:pPr marL="514350" indent="-514350">
              <a:buFontTx/>
              <a:buChar char="-"/>
            </a:pP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</a:t>
            </a:r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Сулеевская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ООШ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332656"/>
            <a:ext cx="842493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Капитальный ремонт в 2014 году:</a:t>
            </a:r>
            <a:endParaRPr lang="ru-RU" sz="2800" b="1" dirty="0" smtClean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endParaRPr lang="ru-RU" sz="20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Ямашинская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СОШ;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Старо-Михайловская СОШ;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Сиренькинская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СОШ;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Кичуйская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СОШ;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 № 10;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 № 3.</a:t>
            </a:r>
          </a:p>
          <a:p>
            <a:pPr marL="514350" indent="-514350"/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332656"/>
            <a:ext cx="842493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Капитальный ремонт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ДОУ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endParaRPr lang="ru-RU" sz="2800" b="1" dirty="0" smtClean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endParaRPr lang="ru-RU" sz="20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Средства ОАО «</a:t>
            </a:r>
            <a:r>
              <a:rPr lang="ru-RU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Татнефть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»:</a:t>
            </a:r>
          </a:p>
          <a:p>
            <a:pPr marL="514350" indent="-514350" algn="ctr"/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МБДОУ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№ 40;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МБДОУ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№ 45;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МБДОУ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№ 62;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д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/с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. Русский Акташ.</a:t>
            </a:r>
          </a:p>
          <a:p>
            <a:pPr marL="514350" indent="-514350"/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Tx/>
              <a:buChar char="-"/>
            </a:pPr>
            <a:endParaRPr lang="ru-RU" sz="2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48680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Учебные кабинеты, поступившие в 2012-2013 учебном году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55576" y="2132856"/>
          <a:ext cx="7416825" cy="208823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32322"/>
                <a:gridCol w="990108"/>
                <a:gridCol w="540810"/>
                <a:gridCol w="618069"/>
                <a:gridCol w="540810"/>
                <a:gridCol w="622739"/>
                <a:gridCol w="767915"/>
                <a:gridCol w="849845"/>
                <a:gridCol w="783826"/>
                <a:gridCol w="1070381"/>
              </a:tblGrid>
              <a:tr h="61971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Начальные классы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химия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физика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технология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Мобильные классы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5040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школ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Кол-во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школ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Кол-во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школ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Кол-во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школ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Кол-во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школ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Кол-во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</a:tr>
              <a:tr h="553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26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29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3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3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3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3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3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3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9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24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48680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Поставка оборудования для кабинетов физики, химии, биологии: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1412776"/>
            <a:ext cx="5544616" cy="5170646"/>
          </a:xfrm>
          <a:prstGeom prst="rect">
            <a:avLst/>
          </a:prstGeom>
        </p:spPr>
        <p:txBody>
          <a:bodyPr wrap="square" numCol="1" spcCol="216000">
            <a:spAutoFit/>
          </a:bodyPr>
          <a:lstStyle/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Лицей № 2</a:t>
            </a: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; 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 № 2;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 </a:t>
            </a: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№ 1;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 № 10;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 № 20;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Лицей-интернат № 1;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 № 18;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Новонадыровская СОШ;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Гимназия № 5;</a:t>
            </a:r>
          </a:p>
          <a:p>
            <a:pPr marL="514350" indent="-514350">
              <a:lnSpc>
                <a:spcPct val="150000"/>
              </a:lnSpc>
              <a:buFontTx/>
              <a:buChar char="-"/>
            </a:pP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 № 17</a:t>
            </a:r>
            <a:r>
              <a:rPr lang="ru-RU" sz="2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2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s1.a5.ru/media/be/93/84/650_be93840554842a9f3097dc2509542c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s1.a5.ru/media/be/93/84/650_be93840554842a9f3097dc2509542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82552" cy="1052735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E3FF81-3294-4DFD-BC5F-1019F8D2F431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48680"/>
            <a:ext cx="6912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рамках реализации Стратегии развития образования РТ на 2011-2015 годы «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Килэчэк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 - «Будущее»: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2780928"/>
            <a:ext cx="8424936" cy="923330"/>
          </a:xfrm>
          <a:prstGeom prst="rect">
            <a:avLst/>
          </a:prstGeom>
        </p:spPr>
        <p:txBody>
          <a:bodyPr wrap="square" numCol="1" spcCol="216000">
            <a:spAutoFit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41 школа – 335 моноблоков</a:t>
            </a:r>
            <a:endParaRPr lang="ru-RU" sz="36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383</TotalTime>
  <Words>1060</Words>
  <Application>Microsoft Office PowerPoint</Application>
  <PresentationFormat>Экран (4:3)</PresentationFormat>
  <Paragraphs>307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Эркер</vt:lpstr>
      <vt:lpstr>Об итогах выполнения территориального Соглашения между Управлением образования и Советами профсоюзных организаций АМР на 2011-2013гг.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Всего 447 кухонных работников в школах и детских садах:  298 поваров: 118 - в школах, 180 - в садах;  149 подсобных рабочих:  60 - в школах, 89 - в садах.  </vt:lpstr>
      <vt:lpstr>Вакансия:  по должности «повар» - 33 человека; «подсобный рабочий» - 6 человек.</vt:lpstr>
      <vt:lpstr>На основании распоряжения Правительства РТ от 30.09.2013 года № 1764-р уменьшен размер субсидий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выполнения территориального Соглашения между Управлением образования и Советами профсоюзных организаций АМР на 2011-2013гг. </dc:title>
  <dc:creator>Зам.Начальника</dc:creator>
  <cp:lastModifiedBy>лилия</cp:lastModifiedBy>
  <cp:revision>42</cp:revision>
  <dcterms:created xsi:type="dcterms:W3CDTF">2013-12-23T06:27:20Z</dcterms:created>
  <dcterms:modified xsi:type="dcterms:W3CDTF">2013-12-23T19:26:36Z</dcterms:modified>
</cp:coreProperties>
</file>